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5143500" cy="9144000"/>
  <p:embeddedFontLst>
    <p:embeddedFont>
      <p:font typeface="Noto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gMoGNNO0FBOXEyaYl6f+3dlYJ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-bold.fntdata"/><Relationship Id="rId16" Type="http://schemas.openxmlformats.org/officeDocument/2006/relationships/font" Target="fonts/NotoSans-regular.fntdata"/><Relationship Id="rId5" Type="http://schemas.openxmlformats.org/officeDocument/2006/relationships/slide" Target="slides/slide1.xml"/><Relationship Id="rId19" Type="http://schemas.openxmlformats.org/officeDocument/2006/relationships/font" Target="fonts/NotoSans-boldItalic.fntdata"/><Relationship Id="rId6" Type="http://schemas.openxmlformats.org/officeDocument/2006/relationships/slide" Target="slides/slide2.xml"/><Relationship Id="rId18" Type="http://schemas.openxmlformats.org/officeDocument/2006/relationships/font" Target="fonts/No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60e1530c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760e1530c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760e1530c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60e1530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760e1530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760e1530c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57200" y="1261597"/>
            <a:ext cx="8229600" cy="1234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4050"/>
              <a:buFont typeface="Noto Sans"/>
              <a:buNone/>
            </a:pPr>
            <a:r>
              <a:rPr b="1" i="0" lang="en-US" sz="40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Walks &amp; Monte Carlo Project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461375" y="2638900"/>
            <a:ext cx="245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2025"/>
              <a:buFont typeface="Noto Sans"/>
              <a:buNone/>
            </a:pPr>
            <a:r>
              <a:rPr b="0" i="0" lang="en-US" sz="2025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2025 x NNL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400495" y="3310403"/>
            <a:ext cx="4343009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Team Name: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Probability Pioneers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202325" y="3624725"/>
            <a:ext cx="6808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Team Members: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Kazi Muktadir Ahmed, Tasfia Zaman Samiha, Asif Mohammed Saad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" name="Google Shape;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title="WISER Logo 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g3760e1530c7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760e1530c7_0_43"/>
          <p:cNvSpPr/>
          <p:nvPr/>
        </p:nvSpPr>
        <p:spPr>
          <a:xfrm>
            <a:off x="457200" y="457200"/>
            <a:ext cx="8229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Future Scope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760e1530c7_0_43"/>
          <p:cNvSpPr/>
          <p:nvPr/>
        </p:nvSpPr>
        <p:spPr>
          <a:xfrm>
            <a:off x="457200" y="9858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Building on our current implementation, several promising directions for future work include: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3" name="Google Shape;273;g3760e1530c7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356" y="174449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760e1530c7_0_43"/>
          <p:cNvSpPr/>
          <p:nvPr/>
        </p:nvSpPr>
        <p:spPr>
          <a:xfrm>
            <a:off x="807251" y="1693075"/>
            <a:ext cx="1035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Extensions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760e1530c7_0_43"/>
          <p:cNvSpPr/>
          <p:nvPr/>
        </p:nvSpPr>
        <p:spPr>
          <a:xfrm>
            <a:off x="792956" y="2074534"/>
            <a:ext cx="150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Higher-dimensional quantum walks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760e1530c7_0_43"/>
          <p:cNvSpPr/>
          <p:nvPr/>
        </p:nvSpPr>
        <p:spPr>
          <a:xfrm>
            <a:off x="792956" y="2531734"/>
            <a:ext cx="150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Integration with quantum machine learning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760e1530c7_0_43"/>
          <p:cNvSpPr/>
          <p:nvPr/>
        </p:nvSpPr>
        <p:spPr>
          <a:xfrm>
            <a:off x="792956" y="3217534"/>
            <a:ext cx="150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Application to specific PDE problems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8" name="Google Shape;278;g3760e1530c7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7456" y="174449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760e1530c7_0_43"/>
          <p:cNvSpPr/>
          <p:nvPr/>
        </p:nvSpPr>
        <p:spPr>
          <a:xfrm>
            <a:off x="2750351" y="1693075"/>
            <a:ext cx="112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Limitations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760e1530c7_0_43"/>
          <p:cNvSpPr/>
          <p:nvPr/>
        </p:nvSpPr>
        <p:spPr>
          <a:xfrm>
            <a:off x="2678900" y="2085988"/>
            <a:ext cx="1667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Circuit depth (current: 46)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760e1530c7_0_43"/>
          <p:cNvSpPr/>
          <p:nvPr/>
        </p:nvSpPr>
        <p:spPr>
          <a:xfrm>
            <a:off x="2736056" y="2531734"/>
            <a:ext cx="150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Coupling map constraints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760e1530c7_0_43"/>
          <p:cNvSpPr/>
          <p:nvPr/>
        </p:nvSpPr>
        <p:spPr>
          <a:xfrm>
            <a:off x="2736056" y="2988934"/>
            <a:ext cx="150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impact on distribution fidelity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760e1530c7_0_43"/>
          <p:cNvSpPr/>
          <p:nvPr/>
        </p:nvSpPr>
        <p:spPr>
          <a:xfrm>
            <a:off x="457200" y="3912275"/>
            <a:ext cx="2293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 advance further, we would need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760e1530c7_0_43"/>
          <p:cNvSpPr/>
          <p:nvPr/>
        </p:nvSpPr>
        <p:spPr>
          <a:xfrm>
            <a:off x="2827502" y="3912264"/>
            <a:ext cx="1035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improved error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760e1530c7_0_43"/>
          <p:cNvSpPr/>
          <p:nvPr/>
        </p:nvSpPr>
        <p:spPr>
          <a:xfrm>
            <a:off x="457200" y="4140864"/>
            <a:ext cx="14898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correction techniques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760e1530c7_0_43"/>
          <p:cNvSpPr/>
          <p:nvPr/>
        </p:nvSpPr>
        <p:spPr>
          <a:xfrm>
            <a:off x="1947118" y="4140864"/>
            <a:ext cx="330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and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760e1530c7_0_43"/>
          <p:cNvSpPr/>
          <p:nvPr/>
        </p:nvSpPr>
        <p:spPr>
          <a:xfrm>
            <a:off x="2277740" y="4140864"/>
            <a:ext cx="1711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higher qubit connectivity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760e1530c7_0_43"/>
          <p:cNvSpPr/>
          <p:nvPr/>
        </p:nvSpPr>
        <p:spPr>
          <a:xfrm>
            <a:off x="3989115" y="4140864"/>
            <a:ext cx="162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in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760e1530c7_0_43"/>
          <p:cNvSpPr/>
          <p:nvPr/>
        </p:nvSpPr>
        <p:spPr>
          <a:xfrm>
            <a:off x="457200" y="4369464"/>
            <a:ext cx="1335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hardware.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0" name="Google Shape;290;g3760e1530c7_0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7763" y="1433745"/>
            <a:ext cx="3571875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760e1530c7_0_43"/>
          <p:cNvSpPr/>
          <p:nvPr/>
        </p:nvSpPr>
        <p:spPr>
          <a:xfrm>
            <a:off x="4957763" y="3991208"/>
            <a:ext cx="357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Broader Context of Quantum Walks Research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760e1530c7_0_43"/>
          <p:cNvSpPr/>
          <p:nvPr/>
        </p:nvSpPr>
        <p:spPr>
          <a:xfrm>
            <a:off x="7530657" y="4782741"/>
            <a:ext cx="1127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3" name="Google Shape;293;g3760e1530c7_0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3227719" y="1248733"/>
            <a:ext cx="2688506" cy="617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4050"/>
              <a:buFont typeface="Noto Sans"/>
              <a:buNone/>
            </a:pPr>
            <a:r>
              <a:rPr b="1" i="0" lang="en-US" sz="40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Thank You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2250198" y="2008817"/>
            <a:ext cx="4643577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2025"/>
              <a:buFont typeface="Noto Sans"/>
              <a:buNone/>
            </a:pPr>
            <a:r>
              <a:rPr b="0" i="0" lang="en-US" sz="2025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Walks &amp; Monte Carlo Project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3242816" y="2608892"/>
            <a:ext cx="2658340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Team: </a:t>
            </a: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Probability Pioneers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3242825" y="2880351"/>
            <a:ext cx="2658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Kazi Muktadir Ahmed, </a:t>
            </a:r>
            <a:endParaRPr sz="1046">
              <a:solidFill>
                <a:srgbClr val="8892B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Tasfia Zaman Samiha, </a:t>
            </a:r>
            <a:endParaRPr sz="1046">
              <a:solidFill>
                <a:srgbClr val="8892B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Asif Mohammed Saad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550082" y="3391133"/>
            <a:ext cx="659932" cy="233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GitHub: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2210025" y="3391125"/>
            <a:ext cx="60111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https://</a:t>
            </a: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github.com/KaziMuktadirAhmed/WISER-womenium-2025-project-1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1550082" y="3637592"/>
            <a:ext cx="60438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Contact: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kazisujoy@gmail.com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8" name="Google Shape;3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0" title="WISER Logo 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457200" y="369650"/>
            <a:ext cx="8229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Problem Statement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57200" y="869186"/>
            <a:ext cx="1743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This project explores how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200721" y="869186"/>
            <a:ext cx="3270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circuits can simulate complex systems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5471136" y="869186"/>
            <a:ext cx="2694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through a Galton Box-style Monte Carlo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57200" y="1097786"/>
            <a:ext cx="6078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problem.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457200" y="1424613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challenge addresses high-dimensional problems with complex interactions such as: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85800" y="1767513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Particle transport simulations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85800" y="1996113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systems modeling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685800" y="2224713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PDE solutions for complex interactions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57200" y="2640836"/>
            <a:ext cx="916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Based on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373749" y="2640836"/>
            <a:ext cx="2045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Universal Statistical Simulator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3418870" y="2640836"/>
            <a:ext cx="4874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, we implement quantum circuits to simulate a Galton Box (Plinko) game,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457200" y="2869436"/>
            <a:ext cx="6842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leveraging the Quantum Fourier Transform for potential exponential speed-up over classical methods.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" name="Google Shape;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327168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457200" y="5526608"/>
            <a:ext cx="4000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Galton Board Simulation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3256067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"/>
          <p:cNvSpPr/>
          <p:nvPr/>
        </p:nvSpPr>
        <p:spPr>
          <a:xfrm>
            <a:off x="4686300" y="5526608"/>
            <a:ext cx="4000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Classical Galton Board Distribution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7530657" y="5825728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" name="Google Shape;4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5375" y="5757863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 title="WISER Logo whi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5371" y="5757863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Approach &amp; Objectives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57200" y="1001911"/>
            <a:ext cx="164680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Our approach leverages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2104002" y="1001911"/>
            <a:ext cx="158250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circuit design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3686510" y="1001911"/>
            <a:ext cx="17518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to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457200" y="1230511"/>
            <a:ext cx="355345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simulate the Galton Box problem as a quantum walk.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457200" y="1585913"/>
            <a:ext cx="3886200" cy="21002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57200" y="1585913"/>
            <a:ext cx="28575" cy="21002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564356" y="1709142"/>
            <a:ext cx="126475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Project Objectives: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792956" y="19788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Implement quantum Galton boards using quantum circuits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792956" y="24360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Create a general algorithm for any number of layers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792956" y="28932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Generate different target distributions (Gaussian, Exponential, Hadamard)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792956" y="3350419"/>
            <a:ext cx="34432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Optimize for real hardware noise models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57200" y="3845123"/>
            <a:ext cx="68309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utilize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140293" y="3845123"/>
            <a:ext cx="3936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Qiskit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1533925" y="3845123"/>
            <a:ext cx="257417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with an all-to-all sampler for noiseless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457200" y="4073723"/>
            <a:ext cx="37267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simulations, focusing on maximizing accuracy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457200" y="4302323"/>
            <a:ext cx="1165296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and board layers.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/>
          <p:nvPr/>
        </p:nvSpPr>
        <p:spPr>
          <a:xfrm>
            <a:off x="5287775" y="3954840"/>
            <a:ext cx="3214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lang="en-US" sz="1232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Galton  Board Circuit (Partial)</a:t>
            </a:r>
            <a:endParaRPr b="0" i="0" sz="12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350" y="655900"/>
            <a:ext cx="4131024" cy="32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0777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Evolution &amp; Implementation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57200" y="1001911"/>
            <a:ext cx="398180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Our implementation evolved from basic 1-2 layer models to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57200" y="1230511"/>
            <a:ext cx="11731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574514" y="1230511"/>
            <a:ext cx="20231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generalized n-layer algorithm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597646" y="1230511"/>
            <a:ext cx="137146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for quantum Galton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57200" y="1459111"/>
            <a:ext cx="50522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boards.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57200" y="1785938"/>
            <a:ext cx="4000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Key implementation features: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85800" y="20716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Parameterized circuit generation for any number of layers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85800" y="25288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Modified quantum gates to achieve different distributions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85800" y="29860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mitigation techniques for hardware implementation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85800" y="34432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Optimized circuits using Qiskit transpiler with optimization level 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57200" y="4014788"/>
            <a:ext cx="4000500" cy="1128629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457200" y="4014788"/>
            <a:ext cx="28575" cy="1128629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564356" y="4121944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# Pseudocode for n-layer Galton Box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564356" y="4304807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def create_quantum_galton(n_layers):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564356" y="4487670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Initialize quantum circuit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64356" y="4670534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Apply layer-specific gates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564356" y="4853397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Measure and return distribution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5287775" y="3954840"/>
            <a:ext cx="3214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lang="en-US" sz="1232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Peg Circuit</a:t>
            </a:r>
            <a:endParaRPr b="0" i="0" sz="12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530657" y="5347013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5279148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122" y="1148972"/>
            <a:ext cx="4500305" cy="2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Methodology &amp; Evaluation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57200" y="1001911"/>
            <a:ext cx="259120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our quantum circuits on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048400" y="1001911"/>
            <a:ext cx="110859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12 different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457200" y="1230511"/>
            <a:ext cx="98170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fake backends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438908" y="1230511"/>
            <a:ext cx="29495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with qubit capacities ranging from 127-156.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57200" y="1557338"/>
            <a:ext cx="4000500" cy="11858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457200" y="1557338"/>
            <a:ext cx="28575" cy="11858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564356" y="1680567"/>
            <a:ext cx="13007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Evaluation Metrics: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792956" y="19502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792956" y="21788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92956" y="24074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57200" y="2850356"/>
            <a:ext cx="4000500" cy="11858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457200" y="2850356"/>
            <a:ext cx="28575" cy="11858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564356" y="2973586"/>
            <a:ext cx="92826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Optimization: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92956" y="32432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Qiskit transpiler with optimization level 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92956" y="34718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Circuit depth optimization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792956" y="37004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model adaptation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57200" y="4166592"/>
            <a:ext cx="28547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42671" y="4166592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794672" y="4166592"/>
            <a:ext cx="253717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consistently provided the best results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457200" y="4395192"/>
            <a:ext cx="304625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across Gaussian and Hadamard distributions.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613" y="1446609"/>
            <a:ext cx="3571875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4900613" y="4004072"/>
            <a:ext cx="35718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Monte Carlo Simulation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Gaussian Distribution Results (Torino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57200" y="1001911"/>
            <a:ext cx="367889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Gaussian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2077855" y="1230511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312985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0.0965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0.1023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0.2277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225" y="1055800"/>
            <a:ext cx="4484900" cy="3139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5494576" y="3979069"/>
            <a:ext cx="249822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Gaussian Distribution (Torino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Exponential Distribution Results (Cusco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457200" y="1001911"/>
            <a:ext cx="385620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Exponential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2077855" y="1230511"/>
            <a:ext cx="102457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Cusco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310242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0.0954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0.1318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0.4688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9800" y="1298837"/>
            <a:ext cx="4228840" cy="29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5441082" y="3979069"/>
            <a:ext cx="260523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Exponential Distribution (Cusco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Hadamard Distribution Results (Torino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457200" y="1001911"/>
            <a:ext cx="377605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Hadamard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077855" y="1230511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12985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0.1443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0.1414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0.2129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039" y="1397701"/>
            <a:ext cx="4043350" cy="283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5460588" y="3979069"/>
            <a:ext cx="25662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Hadamard Distribution (Torino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2" name="Google Shape;23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g3760e1530c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760e1530c7_0_0"/>
          <p:cNvSpPr/>
          <p:nvPr/>
        </p:nvSpPr>
        <p:spPr>
          <a:xfrm>
            <a:off x="457200" y="457200"/>
            <a:ext cx="8229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AI-Transpiler Experiment Results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760e1530c7_0_0"/>
          <p:cNvSpPr/>
          <p:nvPr/>
        </p:nvSpPr>
        <p:spPr>
          <a:xfrm>
            <a:off x="457200" y="1124080"/>
            <a:ext cx="3243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explored the impact of Qiskit's experimental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760e1530c7_0_0"/>
          <p:cNvSpPr/>
          <p:nvPr/>
        </p:nvSpPr>
        <p:spPr>
          <a:xfrm>
            <a:off x="3701049" y="1124080"/>
            <a:ext cx="189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AI-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760e1530c7_0_0"/>
          <p:cNvSpPr/>
          <p:nvPr/>
        </p:nvSpPr>
        <p:spPr>
          <a:xfrm>
            <a:off x="457200" y="1352680"/>
            <a:ext cx="662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transpiler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760e1530c7_0_0"/>
          <p:cNvSpPr/>
          <p:nvPr/>
        </p:nvSpPr>
        <p:spPr>
          <a:xfrm>
            <a:off x="1119727" y="1352680"/>
            <a:ext cx="3335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on circuit performance for Gaussian distributions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760e1530c7_0_0"/>
          <p:cNvSpPr/>
          <p:nvPr/>
        </p:nvSpPr>
        <p:spPr>
          <a:xfrm>
            <a:off x="457200" y="1581280"/>
            <a:ext cx="2342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on the Torino and Cusco backends.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760e1530c7_0_0"/>
          <p:cNvSpPr/>
          <p:nvPr/>
        </p:nvSpPr>
        <p:spPr>
          <a:xfrm>
            <a:off x="457200" y="1908107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Torino Backend Results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760e1530c7_0_0"/>
          <p:cNvSpPr/>
          <p:nvPr/>
        </p:nvSpPr>
        <p:spPr>
          <a:xfrm>
            <a:off x="460772" y="2218860"/>
            <a:ext cx="18423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760e1530c7_0_0"/>
          <p:cNvSpPr/>
          <p:nvPr/>
        </p:nvSpPr>
        <p:spPr>
          <a:xfrm>
            <a:off x="460772" y="2218860"/>
            <a:ext cx="1842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760e1530c7_0_0"/>
          <p:cNvSpPr/>
          <p:nvPr/>
        </p:nvSpPr>
        <p:spPr>
          <a:xfrm>
            <a:off x="2302994" y="2218860"/>
            <a:ext cx="7893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60e1530c7_0_0"/>
          <p:cNvSpPr/>
          <p:nvPr/>
        </p:nvSpPr>
        <p:spPr>
          <a:xfrm>
            <a:off x="2302994" y="2218860"/>
            <a:ext cx="789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AI vs Ideal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760e1530c7_0_0"/>
          <p:cNvSpPr/>
          <p:nvPr/>
        </p:nvSpPr>
        <p:spPr>
          <a:xfrm>
            <a:off x="3090983" y="2218860"/>
            <a:ext cx="13632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760e1530c7_0_0"/>
          <p:cNvSpPr/>
          <p:nvPr/>
        </p:nvSpPr>
        <p:spPr>
          <a:xfrm>
            <a:off x="3090983" y="2218860"/>
            <a:ext cx="1363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Traditional vs Ideal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760e1530c7_0_0"/>
          <p:cNvSpPr/>
          <p:nvPr/>
        </p:nvSpPr>
        <p:spPr>
          <a:xfrm>
            <a:off x="460772" y="2491020"/>
            <a:ext cx="1849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760e1530c7_0_0"/>
          <p:cNvSpPr/>
          <p:nvPr/>
        </p:nvSpPr>
        <p:spPr>
          <a:xfrm>
            <a:off x="2310640" y="2491020"/>
            <a:ext cx="784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0.2903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760e1530c7_0_0"/>
          <p:cNvSpPr/>
          <p:nvPr/>
        </p:nvSpPr>
        <p:spPr>
          <a:xfrm>
            <a:off x="3095002" y="2491020"/>
            <a:ext cx="135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0.1078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760e1530c7_0_0"/>
          <p:cNvSpPr/>
          <p:nvPr/>
        </p:nvSpPr>
        <p:spPr>
          <a:xfrm>
            <a:off x="460772" y="2766752"/>
            <a:ext cx="1849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760e1530c7_0_0"/>
          <p:cNvSpPr/>
          <p:nvPr/>
        </p:nvSpPr>
        <p:spPr>
          <a:xfrm>
            <a:off x="2310640" y="2766752"/>
            <a:ext cx="784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0.3024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760e1530c7_0_0"/>
          <p:cNvSpPr/>
          <p:nvPr/>
        </p:nvSpPr>
        <p:spPr>
          <a:xfrm>
            <a:off x="3095002" y="2766752"/>
            <a:ext cx="135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0.1048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760e1530c7_0_0"/>
          <p:cNvSpPr/>
          <p:nvPr/>
        </p:nvSpPr>
        <p:spPr>
          <a:xfrm>
            <a:off x="457200" y="3160356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87171"/>
                </a:solidFill>
                <a:latin typeface="Noto Sans"/>
                <a:ea typeface="Noto Sans"/>
                <a:cs typeface="Noto Sans"/>
                <a:sym typeface="Noto Sans"/>
              </a:rPr>
              <a:t>The AI-transpiler did not show improvement over traditional transpilation in our experiments.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0" name="Google Shape;260;g3760e1530c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613" y="985838"/>
            <a:ext cx="3571875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60e1530c7_0_0"/>
          <p:cNvSpPr/>
          <p:nvPr/>
        </p:nvSpPr>
        <p:spPr>
          <a:xfrm>
            <a:off x="4900613" y="3543300"/>
            <a:ext cx="357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AI vs. Traditional Transpiler Performance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760e1530c7_0_0"/>
          <p:cNvSpPr/>
          <p:nvPr/>
        </p:nvSpPr>
        <p:spPr>
          <a:xfrm>
            <a:off x="7530657" y="4782741"/>
            <a:ext cx="1127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3" name="Google Shape;263;g3760e1530c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760e1530c7_0_0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2025-08-10T16:35:54Z</dcterms:created>
  <dc:creator>PptxGenJS</dc:creator>
</cp:coreProperties>
</file>